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oducts/storage/storage-explorer/#Download-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20860"/>
              </p:ext>
            </p:extLst>
          </p:nvPr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configured in </a:t>
            </a:r>
            <a:r>
              <a:rPr lang="en-US" b="1" dirty="0" err="1"/>
              <a:t>function.json</a:t>
            </a:r>
            <a:r>
              <a:rPr lang="en-US" b="1" dirty="0"/>
              <a:t> </a:t>
            </a:r>
            <a:r>
              <a:rPr lang="en-US" dirty="0"/>
              <a:t>or via </a:t>
            </a:r>
            <a:r>
              <a:rPr lang="en-US" b="1" dirty="0"/>
              <a:t>attributes</a:t>
            </a:r>
            <a:r>
              <a:rPr lang="en-US" dirty="0"/>
              <a:t> in C#/.NET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1939"/>
              </p:ext>
            </p:extLst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 (.NET)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E7412-8750-58AA-CBEF-EF1ECC72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63" y="2893219"/>
            <a:ext cx="9372600" cy="2190750"/>
          </a:xfrm>
        </p:spPr>
      </p:pic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3982-4E5F-9153-E6D9-37B211A0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1CF8-302C-6752-B516-F7516B54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🟢 .NET 8.0 (Long Term Support)</a:t>
            </a:r>
          </a:p>
          <a:p>
            <a:r>
              <a:rPr lang="en-US" sz="1800" dirty="0"/>
              <a:t>Model: In-Process</a:t>
            </a:r>
          </a:p>
          <a:p>
            <a:r>
              <a:rPr lang="en-US" sz="1800" dirty="0"/>
              <a:t>Description: The function runs within the same process as the Azure Functions runtime.</a:t>
            </a:r>
          </a:p>
          <a:p>
            <a:r>
              <a:rPr lang="en-US" sz="1800" dirty="0"/>
              <a:t>Pros:</a:t>
            </a:r>
          </a:p>
          <a:p>
            <a:r>
              <a:rPr lang="en-US" sz="1800" dirty="0"/>
              <a:t>Easier access to bindings and triggers</a:t>
            </a:r>
          </a:p>
          <a:p>
            <a:r>
              <a:rPr lang="en-US" sz="1800" dirty="0"/>
              <a:t>Smaller cold start time</a:t>
            </a:r>
          </a:p>
          <a:p>
            <a:r>
              <a:rPr lang="en-US" sz="1800" dirty="0"/>
              <a:t>Simple debugging</a:t>
            </a:r>
          </a:p>
          <a:p>
            <a:r>
              <a:rPr lang="en-US" sz="1800" dirty="0"/>
              <a:t>Use case: Most general-purpose apps. Best for beginners.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48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2930E-DF6E-6BB1-65EA-F30CE183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838E-83D2-8606-7EF8-9BD62CF9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BBE7-03C5-71CA-E2E6-CDFAEBC0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47502"/>
          </a:xfrm>
        </p:spPr>
        <p:txBody>
          <a:bodyPr>
            <a:noAutofit/>
          </a:bodyPr>
          <a:lstStyle/>
          <a:p>
            <a:r>
              <a:rPr lang="en-US" b="1" dirty="0"/>
              <a:t>🟣 .NET 8.0 Isolated (Long Term Support)</a:t>
            </a:r>
          </a:p>
          <a:p>
            <a:r>
              <a:rPr lang="en-US" b="1" dirty="0"/>
              <a:t>Model:</a:t>
            </a:r>
            <a:r>
              <a:rPr lang="en-US" dirty="0"/>
              <a:t> Isolated Process Model</a:t>
            </a:r>
          </a:p>
          <a:p>
            <a:r>
              <a:rPr lang="en-US" b="1" dirty="0"/>
              <a:t>Description:</a:t>
            </a:r>
            <a:r>
              <a:rPr lang="en-US" dirty="0"/>
              <a:t> The function runs in </a:t>
            </a:r>
            <a:r>
              <a:rPr lang="en-US" b="1" dirty="0"/>
              <a:t>its own process</a:t>
            </a:r>
            <a:r>
              <a:rPr lang="en-US" dirty="0"/>
              <a:t>, separate from the Azure Functions runtime.</a:t>
            </a:r>
          </a:p>
          <a:p>
            <a:r>
              <a:rPr lang="en-US" b="1" dirty="0"/>
              <a:t>Pros:</a:t>
            </a:r>
            <a:endParaRPr lang="en-US" dirty="0"/>
          </a:p>
          <a:p>
            <a:pPr lvl="1"/>
            <a:r>
              <a:rPr lang="en-US" dirty="0"/>
              <a:t>Greater control over the app's startup, middleware, and dependencies</a:t>
            </a:r>
          </a:p>
          <a:p>
            <a:pPr lvl="1"/>
            <a:r>
              <a:rPr lang="en-US" dirty="0"/>
              <a:t>Ideal for modern, clean architecture</a:t>
            </a:r>
          </a:p>
          <a:p>
            <a:pPr lvl="1"/>
            <a:r>
              <a:rPr lang="en-US" dirty="0"/>
              <a:t>Future-proof (Microsoft is moving towards isolated model)</a:t>
            </a:r>
          </a:p>
          <a:p>
            <a:r>
              <a:rPr lang="en-US" b="1" dirty="0"/>
              <a:t>Cons:</a:t>
            </a:r>
            <a:r>
              <a:rPr lang="en-US" dirty="0"/>
              <a:t> Slightly more complex</a:t>
            </a:r>
          </a:p>
          <a:p>
            <a:r>
              <a:rPr lang="en-US" b="1" dirty="0"/>
              <a:t>Use case:</a:t>
            </a:r>
            <a:r>
              <a:rPr lang="en-US" dirty="0"/>
              <a:t> Microservices, complex enterprise apps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609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3E99-9B49-74F4-50F9-994443A7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3590E-4952-6CB8-AF0E-95619098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88" y="3095699"/>
            <a:ext cx="6038850" cy="13144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BE6D1-2330-4CD0-D7A8-627425E7CBF1}"/>
              </a:ext>
            </a:extLst>
          </p:cNvPr>
          <p:cNvSpPr txBox="1"/>
          <p:nvPr/>
        </p:nvSpPr>
        <p:spPr>
          <a:xfrm>
            <a:off x="2787210" y="475130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36876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6F3F-C661-1476-D52F-855A5A1E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Queue Trigger?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BC756-6AE0-8BFA-203C-D498B4406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Queue trigger</a:t>
            </a:r>
            <a:r>
              <a:rPr lang="en-US" dirty="0"/>
              <a:t> is a type of Azure Function that automatically runs when a new message is added to an Azure Storage Queue.</a:t>
            </a:r>
          </a:p>
          <a:p>
            <a:endParaRPr lang="en-US" dirty="0"/>
          </a:p>
          <a:p>
            <a:r>
              <a:rPr lang="en-US" dirty="0"/>
              <a:t>👉 Think of it as </a:t>
            </a:r>
            <a:r>
              <a:rPr lang="en-US" b="1" dirty="0"/>
              <a:t>"Run this code whenever something gets dropped into the queue."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Use case</a:t>
            </a:r>
            <a:r>
              <a:rPr lang="en-US" dirty="0"/>
              <a:t>: Imagine you receive user registrations. You don’t want to send welcome emails immediately — instead, you drop a message into a queue, and a function picks it up and sends the email asynchronously.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6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00A6-3684-99A8-643F-B2DCC10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4BE74-F0E4-396D-AD25-105831C6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8316" y="2108200"/>
            <a:ext cx="5795694" cy="3760788"/>
          </a:xfrm>
        </p:spPr>
      </p:pic>
    </p:spTree>
    <p:extLst>
      <p:ext uri="{BB962C8B-B14F-4D97-AF65-F5344CB8AC3E}">
        <p14:creationId xmlns:p14="http://schemas.microsoft.com/office/powerpoint/2010/main" val="3163800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931-2479-58C7-F56A-53B63D31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A3CFF-2ED7-EE46-1722-12696954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559" y="2108200"/>
            <a:ext cx="5459208" cy="3760788"/>
          </a:xfrm>
        </p:spPr>
      </p:pic>
    </p:spTree>
    <p:extLst>
      <p:ext uri="{BB962C8B-B14F-4D97-AF65-F5344CB8AC3E}">
        <p14:creationId xmlns:p14="http://schemas.microsoft.com/office/powerpoint/2010/main" val="231762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E355F-5E88-5B13-D627-46402F87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41E73-48C0-14F4-29FC-BA82E2813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716" y="2108200"/>
            <a:ext cx="5386893" cy="3760788"/>
          </a:xfrm>
        </p:spPr>
      </p:pic>
    </p:spTree>
    <p:extLst>
      <p:ext uri="{BB962C8B-B14F-4D97-AF65-F5344CB8AC3E}">
        <p14:creationId xmlns:p14="http://schemas.microsoft.com/office/powerpoint/2010/main" val="600067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5D2E-861D-3317-C6F5-4D3400F7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869DC-2E9F-DFB6-2073-2ACD4E04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751" y="2108200"/>
            <a:ext cx="5348823" cy="3760788"/>
          </a:xfrm>
        </p:spPr>
      </p:pic>
    </p:spTree>
    <p:extLst>
      <p:ext uri="{BB962C8B-B14F-4D97-AF65-F5344CB8AC3E}">
        <p14:creationId xmlns:p14="http://schemas.microsoft.com/office/powerpoint/2010/main" val="184068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A784-1B35-F72B-7BCF-459BF67D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BE90A-D638-B36A-56D2-A65D044F6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107" y="2108200"/>
            <a:ext cx="5362112" cy="3760788"/>
          </a:xfrm>
        </p:spPr>
      </p:pic>
    </p:spTree>
    <p:extLst>
      <p:ext uri="{BB962C8B-B14F-4D97-AF65-F5344CB8AC3E}">
        <p14:creationId xmlns:p14="http://schemas.microsoft.com/office/powerpoint/2010/main" val="2915628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C722-5AF1-AAD0-C081-AC2FC59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Trigger: Storage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96F67-D6DC-B2A8-8D63-175A5B95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735" y="2108200"/>
            <a:ext cx="6448534" cy="36343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D983C9-1D4A-D2FA-87C1-B1C0FAE8C863}"/>
              </a:ext>
            </a:extLst>
          </p:cNvPr>
          <p:cNvSpPr txBox="1"/>
          <p:nvPr/>
        </p:nvSpPr>
        <p:spPr>
          <a:xfrm>
            <a:off x="2130460" y="5928735"/>
            <a:ext cx="88046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https://azure.microsoft.com/en-us/products/storage/storage-explorer/#Download-4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6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63A82-12A0-11CF-4098-95CB23B9D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E646-E72F-DFF3-0ED8-09B6347E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"A Blob Trigger is a type of Azure Function that automatically runs when a file (called a blob) is </a:t>
            </a:r>
            <a:r>
              <a:rPr lang="en-US" b="1" dirty="0"/>
              <a:t>added to or modified</a:t>
            </a:r>
            <a:r>
              <a:rPr lang="en-US" dirty="0"/>
              <a:t> in an Azure Blob Storage container.“</a:t>
            </a:r>
          </a:p>
          <a:p>
            <a:r>
              <a:rPr lang="en-US" b="1" dirty="0"/>
              <a:t>Real-world Analogy</a:t>
            </a:r>
          </a:p>
          <a:p>
            <a:r>
              <a:rPr lang="en-US" dirty="0"/>
              <a:t>“Imagine a Dropbox folder shared with your team. Every time someone uploads a file to the folder, an automatic notification is sent to a processing script that scans and categorizes the file. Blob Trigger works the same way—it reacts to file uploads in Azure Blob Storage.”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89C2-755F-7AA0-D5BE-A0F7E8EA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63" y="4650678"/>
            <a:ext cx="1697296" cy="16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3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9ABA-B062-C263-96CB-851786F9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Blog Trigger: When to Use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4C1DB-21E9-4353-3103-D0A67E25F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Image processing (e.g., resize or watermark uploaded photos)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Log aggregation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Trigger data pipeline when new data arrives (e.g., CSV, JSON)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OCR on uploaded scanned documents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 Backing </a:t>
            </a:r>
            <a:r>
              <a:rPr lang="en-US" dirty="0"/>
              <a:t>up or transforming incoming data</a:t>
            </a:r>
          </a:p>
        </p:txBody>
      </p:sp>
    </p:spTree>
    <p:extLst>
      <p:ext uri="{BB962C8B-B14F-4D97-AF65-F5344CB8AC3E}">
        <p14:creationId xmlns:p14="http://schemas.microsoft.com/office/powerpoint/2010/main" val="1610970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8735-F0E5-6D08-B4F5-AFCAAD18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1E0F-13A9-8719-82C8-960BE8BFA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Imagine You're Hosting a Party </a:t>
            </a:r>
          </a:p>
          <a:p>
            <a:r>
              <a:rPr lang="en-US" b="1" dirty="0"/>
              <a:t>Consumption Plan</a:t>
            </a:r>
            <a:r>
              <a:rPr lang="en-US" dirty="0"/>
              <a:t>: You </a:t>
            </a:r>
            <a:r>
              <a:rPr lang="en-US" b="1" dirty="0"/>
              <a:t>rent a hall only when guests arrive</a:t>
            </a:r>
            <a:r>
              <a:rPr lang="en-US" dirty="0"/>
              <a:t>. You don’t pay if nobody shows up.</a:t>
            </a:r>
          </a:p>
          <a:p>
            <a:r>
              <a:rPr lang="en-US" b="1" dirty="0"/>
              <a:t>Premium Plan</a:t>
            </a:r>
            <a:r>
              <a:rPr lang="en-US" dirty="0"/>
              <a:t>: You </a:t>
            </a:r>
            <a:r>
              <a:rPr lang="en-US" b="1" dirty="0"/>
              <a:t>rent a bigger hall that’s always ready</a:t>
            </a:r>
            <a:r>
              <a:rPr lang="en-US" dirty="0"/>
              <a:t>, with air-conditioning and faster service—even if no one shows up.</a:t>
            </a:r>
          </a:p>
          <a:p>
            <a:r>
              <a:rPr lang="en-US" b="1" dirty="0"/>
              <a:t>Dedicated Plan (App Service Plan)</a:t>
            </a:r>
            <a:r>
              <a:rPr lang="en-US" dirty="0"/>
              <a:t>: You </a:t>
            </a:r>
            <a:r>
              <a:rPr lang="en-US" b="1" dirty="0"/>
              <a:t>buy your own event hall</a:t>
            </a:r>
            <a:r>
              <a:rPr lang="en-US" dirty="0"/>
              <a:t>, always available, even if you throw no parties.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7271D-91ED-4F5E-2D6E-6105F2B9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55" y="4459664"/>
            <a:ext cx="1879862" cy="1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80AE-4D2E-5762-9AE6-78E4781D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 vs Premium Plan vs Dedicated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279E1E-E3ED-FCC9-5970-4C0A7A9BCD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6496371"/>
              </p:ext>
            </p:extLst>
          </p:nvPr>
        </p:nvGraphicFramePr>
        <p:xfrm>
          <a:off x="1096963" y="2108200"/>
          <a:ext cx="100584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8745926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139287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79395985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3969293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Consumption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Premium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Dedicated Plan (App Service)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01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Billing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Pay-per-execution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reserved capacity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for always-on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06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Scaling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(0 to many)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Auto-scale with pre-warmed instances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Manual or auto-scale (limited)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43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Cold Start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Yes (functions may sleep)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 (pre-warmed instances)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99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VNET Integration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58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Max Execution Time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 mins (can be extended to 60)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Unlimited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8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Best For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Infrequent, lightweight jobs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High-performance, low 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Legacy apps, always-on workloads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94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536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43F2-20AE-11D2-0DD2-EC10CC46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5C71-14D0-5A5E-F56E-5263817EF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Consumption Plan</a:t>
            </a:r>
          </a:p>
          <a:p>
            <a:r>
              <a:rPr lang="en-US" b="1" dirty="0"/>
              <a:t>Ideal for: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Infrequent tasks (e.g., daily report generator, webhook).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Startups or PoC (pay only when used).</a:t>
            </a:r>
          </a:p>
          <a:p>
            <a:r>
              <a:rPr lang="en-US" b="1" dirty="0"/>
              <a:t>Pros:</a:t>
            </a:r>
            <a:r>
              <a:rPr lang="en-US" dirty="0"/>
              <a:t> Cheapest, zero idle cost.</a:t>
            </a:r>
          </a:p>
          <a:p>
            <a:r>
              <a:rPr lang="en-US" b="1" dirty="0"/>
              <a:t>Cons:</a:t>
            </a:r>
            <a:r>
              <a:rPr lang="en-US" dirty="0"/>
              <a:t> Cold start delay, limited VNET, timeout limits.</a:t>
            </a:r>
          </a:p>
        </p:txBody>
      </p:sp>
    </p:spTree>
    <p:extLst>
      <p:ext uri="{BB962C8B-B14F-4D97-AF65-F5344CB8AC3E}">
        <p14:creationId xmlns:p14="http://schemas.microsoft.com/office/powerpoint/2010/main" val="3462062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0A4B-8CE2-1E2C-32C1-93D336E7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Premium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55BD-7BD0-198B-B690-05CF1BD51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APIs, chatbots, queues that need fast response times.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Business-critical tasks requiring VNET, no cold starts.</a:t>
            </a:r>
          </a:p>
          <a:p>
            <a:r>
              <a:rPr lang="en-US" b="1" dirty="0"/>
              <a:t>Pros</a:t>
            </a:r>
            <a:r>
              <a:rPr lang="en-US" dirty="0"/>
              <a:t>: Fast, flexible scaling, VNET access.</a:t>
            </a:r>
          </a:p>
          <a:p>
            <a:r>
              <a:rPr lang="en-US" b="1" dirty="0"/>
              <a:t>Cons</a:t>
            </a:r>
            <a:r>
              <a:rPr lang="en-US" dirty="0"/>
              <a:t>: Costs more than consumption.</a:t>
            </a:r>
          </a:p>
        </p:txBody>
      </p:sp>
    </p:spTree>
    <p:extLst>
      <p:ext uri="{BB962C8B-B14F-4D97-AF65-F5344CB8AC3E}">
        <p14:creationId xmlns:p14="http://schemas.microsoft.com/office/powerpoint/2010/main" val="3256503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06A5-9B99-1333-C787-97695C13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Dedicated (App Service Plan)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55552-410C-DFCC-E9A2-7240130B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 for: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Organizations already using App Services.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Apps needing always-on compute with consistent load.</a:t>
            </a:r>
          </a:p>
          <a:p>
            <a:r>
              <a:rPr lang="en-US" b="1" dirty="0"/>
              <a:t>Pros</a:t>
            </a:r>
            <a:r>
              <a:rPr lang="en-US" dirty="0"/>
              <a:t>: Full control, supports hybrid apps.</a:t>
            </a:r>
          </a:p>
          <a:p>
            <a:r>
              <a:rPr lang="en-US" b="1" dirty="0"/>
              <a:t>Cons</a:t>
            </a:r>
            <a:r>
              <a:rPr lang="en-US" dirty="0"/>
              <a:t>: You pay even when idle.</a:t>
            </a:r>
          </a:p>
        </p:txBody>
      </p:sp>
    </p:spTree>
    <p:extLst>
      <p:ext uri="{BB962C8B-B14F-4D97-AF65-F5344CB8AC3E}">
        <p14:creationId xmlns:p14="http://schemas.microsoft.com/office/powerpoint/2010/main" val="306632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456</TotalTime>
  <Words>1775</Words>
  <Application>Microsoft Office PowerPoint</Application>
  <PresentationFormat>Widescreen</PresentationFormat>
  <Paragraphs>265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Georgia Pro Cond Light</vt:lpstr>
      <vt:lpstr>Speak Pro</vt:lpstr>
      <vt:lpstr>Wingdings</vt:lpstr>
      <vt:lpstr>RetrospectVTI</vt:lpstr>
      <vt:lpstr>Azure Functions C# Serverless Development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C# (.NET)</vt:lpstr>
      <vt:lpstr>Functions Worker</vt:lpstr>
      <vt:lpstr>Functions Worker</vt:lpstr>
      <vt:lpstr>Timer Trigger in Azure Functions</vt:lpstr>
      <vt:lpstr>Timer Trigger in Azure Functions</vt:lpstr>
      <vt:lpstr>What is a Queue Trigger?</vt:lpstr>
      <vt:lpstr>Queue Trigger</vt:lpstr>
      <vt:lpstr>Queue Trigger</vt:lpstr>
      <vt:lpstr>Queue Trigger</vt:lpstr>
      <vt:lpstr>Queue Trigger</vt:lpstr>
      <vt:lpstr>Queue Trigger</vt:lpstr>
      <vt:lpstr>Queue Trigger: Storage Explorer</vt:lpstr>
      <vt:lpstr>Blob Trigger</vt:lpstr>
      <vt:lpstr>Blog Trigger: When to Use It</vt:lpstr>
      <vt:lpstr>Consumption Plan vs Premium Plan vs Dedicated Plan</vt:lpstr>
      <vt:lpstr>Consumption Plan vs Premium Plan vs Dedicated Plan</vt:lpstr>
      <vt:lpstr>Consumption Plan</vt:lpstr>
      <vt:lpstr>Premium Plan</vt:lpstr>
      <vt:lpstr>Dedicated (App Service Plan)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32</cp:revision>
  <dcterms:created xsi:type="dcterms:W3CDTF">2025-06-01T15:53:29Z</dcterms:created>
  <dcterms:modified xsi:type="dcterms:W3CDTF">2025-06-09T16:11:14Z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